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14"/>
  </p:notesMasterIdLst>
  <p:handoutMasterIdLst>
    <p:handoutMasterId r:id="rId15"/>
  </p:handoutMasterIdLst>
  <p:sldIdLst>
    <p:sldId id="259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8"/>
    <p:restoredTop sz="94705"/>
  </p:normalViewPr>
  <p:slideViewPr>
    <p:cSldViewPr snapToGrid="0" snapToObjects="1">
      <p:cViewPr varScale="1">
        <p:scale>
          <a:sx n="82" d="100"/>
          <a:sy n="82" d="100"/>
        </p:scale>
        <p:origin x="259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2608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C2D33-556D-4790-BA92-19E61A3DD7E9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47CF4-08C4-41DB-BC6F-B9020657FB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28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1C0AC-A2FF-BB4D-B249-B4AC169EB54C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10727-9859-AF47-972B-097CE62885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2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70377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5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9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54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18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23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35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16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6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9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3569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20349"/>
            <a:ext cx="109728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0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362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26620"/>
            <a:ext cx="5384800" cy="3999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26620"/>
            <a:ext cx="5384800" cy="3999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061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87526"/>
            <a:ext cx="5386917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29448"/>
            <a:ext cx="5386917" cy="34967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94439"/>
            <a:ext cx="5389033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615539"/>
            <a:ext cx="5389033" cy="35106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0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53736"/>
            <a:ext cx="4011084" cy="9180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53737"/>
            <a:ext cx="6815667" cy="50724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74575"/>
            <a:ext cx="4011084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7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92087"/>
            <a:ext cx="73152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6374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01078"/>
            <a:ext cx="109728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6317-9BE9-0843-AFB8-4A6F53D5D2E3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7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1084A-F596-4DF0-AE58-234A2903A2CA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1677E-BE15-4C24-87C6-16C5FB2231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0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artori@pea.usp.br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gemccon2017.emcss.org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795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South Brazil Chapter</a:t>
            </a:r>
            <a:br>
              <a:rPr lang="en-GB" dirty="0"/>
            </a:br>
            <a:r>
              <a:rPr lang="en-GB" sz="2700" dirty="0"/>
              <a:t>Illustrations &amp; Photos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5D35-C3B4-4702-A6B9-399F8653AD87}" type="slidenum">
              <a:rPr lang="en-GB" sz="1400" b="1"/>
              <a:pPr/>
              <a:t>10</a:t>
            </a:fld>
            <a:endParaRPr lang="en-GB" sz="1400" b="1" dirty="0"/>
          </a:p>
        </p:txBody>
      </p:sp>
      <p:pic>
        <p:nvPicPr>
          <p:cNvPr id="8" name="Imagem 7" descr="emc dl phot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249" y="1595713"/>
            <a:ext cx="8001000" cy="3028950"/>
          </a:xfrm>
          <a:prstGeom prst="rect">
            <a:avLst/>
          </a:prstGeom>
        </p:spPr>
      </p:pic>
      <p:pic>
        <p:nvPicPr>
          <p:cNvPr id="11" name="Imagem 10" descr="Christos 200514 EPUSP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5968" y="2247223"/>
            <a:ext cx="5791200" cy="3238500"/>
          </a:xfrm>
          <a:prstGeom prst="rect">
            <a:avLst/>
          </a:prstGeom>
        </p:spPr>
      </p:pic>
      <p:pic>
        <p:nvPicPr>
          <p:cNvPr id="10" name="Imagem 9" descr="1430853705354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0249" y="3866473"/>
            <a:ext cx="487680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8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/>
              <a:t>EMC 2017</a:t>
            </a:r>
            <a:br>
              <a:rPr lang="en-US" altLang="en-US" b="1" dirty="0"/>
            </a:br>
            <a:r>
              <a:rPr lang="en-US" altLang="en-US" b="1" dirty="0"/>
              <a:t>Chapter Chair Dinner and Training Event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8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 Carlos Sartori</a:t>
            </a:r>
          </a:p>
          <a:p>
            <a:endParaRPr lang="en-GB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South Brazil Chapter Chair</a:t>
            </a:r>
          </a:p>
          <a:p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EMC </a:t>
            </a:r>
            <a:r>
              <a:rPr lang="en-GB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BoD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Member</a:t>
            </a:r>
            <a:b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sartori@pea.usp.br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19538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/>
              <a:t>EMC 2017</a:t>
            </a:r>
            <a:br>
              <a:rPr lang="en-US" altLang="en-US" b="1" dirty="0"/>
            </a:br>
            <a:r>
              <a:rPr lang="en-US" altLang="en-US" b="1" dirty="0"/>
              <a:t>Chapter Chair Dinner and Training Event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800800" cy="1752600"/>
          </a:xfrm>
        </p:spPr>
        <p:txBody>
          <a:bodyPr>
            <a:normAutofit fontScale="70000" lnSpcReduction="20000"/>
          </a:bodyPr>
          <a:lstStyle/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ea typeface="+mn-ea"/>
              </a:rPr>
              <a:t>IEEE EMC Society  - Region 9 Chapters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Argentina, Brazil, Colombia</a:t>
            </a:r>
            <a:endParaRPr lang="en-GB" b="1" dirty="0">
              <a:solidFill>
                <a:schemeClr val="accent6">
                  <a:lumMod val="50000"/>
                </a:schemeClr>
              </a:solidFill>
              <a:ea typeface="+mn-ea"/>
            </a:endParaRPr>
          </a:p>
          <a:p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87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333" y="1280090"/>
            <a:ext cx="8229600" cy="48574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sz="5100" dirty="0"/>
              <a:t>South America &amp; Region 9 Chapters</a:t>
            </a:r>
          </a:p>
          <a:p>
            <a:pPr>
              <a:buNone/>
            </a:pPr>
            <a:endParaRPr lang="en-GB" b="1" dirty="0"/>
          </a:p>
          <a:p>
            <a:pPr>
              <a:buNone/>
            </a:pPr>
            <a:r>
              <a:rPr lang="en-GB" b="1" dirty="0"/>
              <a:t>Argentina (Buenos Aires AP/EMC Joint Chapter)</a:t>
            </a:r>
          </a:p>
          <a:p>
            <a:pPr>
              <a:buNone/>
            </a:pPr>
            <a:r>
              <a:rPr lang="en-GB" sz="2400" dirty="0"/>
              <a:t>Creation: 2011 (AP/EMC Joint Chapter)</a:t>
            </a:r>
          </a:p>
          <a:p>
            <a:pPr>
              <a:buNone/>
            </a:pPr>
            <a:r>
              <a:rPr lang="en-GB" sz="2400" dirty="0"/>
              <a:t>Chapter Chair : Gustavo </a:t>
            </a:r>
            <a:r>
              <a:rPr lang="en-GB" sz="2400" dirty="0" err="1"/>
              <a:t>Fano</a:t>
            </a:r>
            <a:endParaRPr lang="en-GB" sz="2400" dirty="0"/>
          </a:p>
          <a:p>
            <a:pPr>
              <a:buNone/>
            </a:pPr>
            <a:r>
              <a:rPr lang="en-GB" sz="2400" dirty="0"/>
              <a:t>E-mail: gustavo.gf2005@gmail.com </a:t>
            </a:r>
          </a:p>
          <a:p>
            <a:pPr>
              <a:buNone/>
            </a:pPr>
            <a:endParaRPr lang="en-GB" sz="2200" dirty="0"/>
          </a:p>
          <a:p>
            <a:pPr>
              <a:buNone/>
            </a:pPr>
            <a:r>
              <a:rPr lang="en-GB" b="1" dirty="0"/>
              <a:t>South Brazil Chapter (São Paulo)</a:t>
            </a:r>
          </a:p>
          <a:p>
            <a:pPr>
              <a:buNone/>
            </a:pPr>
            <a:r>
              <a:rPr lang="en-GB" sz="2400" dirty="0"/>
              <a:t>Creation: 2000 </a:t>
            </a:r>
          </a:p>
          <a:p>
            <a:pPr>
              <a:buNone/>
            </a:pPr>
            <a:r>
              <a:rPr lang="en-GB" sz="2400" dirty="0"/>
              <a:t>Chapter Chair: Carlos Sartori</a:t>
            </a:r>
          </a:p>
          <a:p>
            <a:pPr>
              <a:buNone/>
            </a:pPr>
            <a:r>
              <a:rPr lang="en-GB" sz="2400" dirty="0">
                <a:hlinkClick r:id="rId2"/>
              </a:rPr>
              <a:t>sartori@pea.usp.br</a:t>
            </a:r>
            <a:endParaRPr lang="en-GB" sz="2400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b="1" dirty="0"/>
              <a:t>Colombia (Bogota)</a:t>
            </a:r>
          </a:p>
          <a:p>
            <a:pPr>
              <a:buNone/>
            </a:pPr>
            <a:r>
              <a:rPr lang="en-GB" sz="2400" dirty="0"/>
              <a:t>Creation: 2007 </a:t>
            </a:r>
          </a:p>
          <a:p>
            <a:pPr>
              <a:buNone/>
            </a:pPr>
            <a:r>
              <a:rPr lang="en-GB" sz="2400" dirty="0"/>
              <a:t>Chapter Chair : </a:t>
            </a:r>
            <a:r>
              <a:rPr lang="pt-BR" sz="2400" dirty="0"/>
              <a:t>Camilo </a:t>
            </a:r>
            <a:r>
              <a:rPr lang="pt-BR" sz="2400" dirty="0" err="1"/>
              <a:t>Younes-Velosa</a:t>
            </a:r>
            <a:r>
              <a:rPr lang="pt-BR" sz="2400" dirty="0"/>
              <a:t> </a:t>
            </a:r>
            <a:endParaRPr lang="en-GB" sz="2400" dirty="0"/>
          </a:p>
          <a:p>
            <a:pPr>
              <a:buNone/>
            </a:pPr>
            <a:r>
              <a:rPr lang="en-GB" sz="2400" dirty="0"/>
              <a:t>E-mail: </a:t>
            </a:r>
            <a:r>
              <a:rPr lang="pt-BR" sz="2400" dirty="0"/>
              <a:t>cyounesv@unal.edu.co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5D35-C3B4-4702-A6B9-399F8653AD87}" type="slidenum">
              <a:rPr lang="en-GB" sz="1400" b="1"/>
              <a:pPr/>
              <a:t>3</a:t>
            </a:fld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028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891" y="2827959"/>
            <a:ext cx="8229600" cy="35283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sz="2400" b="1" dirty="0"/>
              <a:t>Main Events (2011– 2014)</a:t>
            </a:r>
          </a:p>
          <a:p>
            <a:pPr>
              <a:buNone/>
            </a:pPr>
            <a:r>
              <a:rPr lang="en-GB" sz="2400" dirty="0"/>
              <a:t>Symposium EMC AP IEEE (ARGENCON 2011,  ARGENCON 2013)</a:t>
            </a:r>
          </a:p>
          <a:p>
            <a:pPr>
              <a:buNone/>
            </a:pPr>
            <a:endParaRPr lang="en-GB" sz="2400" dirty="0"/>
          </a:p>
          <a:p>
            <a:pPr>
              <a:buNone/>
            </a:pPr>
            <a:r>
              <a:rPr lang="en-GB" sz="2400" b="1" dirty="0"/>
              <a:t>2015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May 5</a:t>
            </a:r>
            <a:r>
              <a:rPr lang="en-US" sz="2400" baseline="30000" dirty="0"/>
              <a:t>th</a:t>
            </a:r>
            <a:r>
              <a:rPr lang="en-US" sz="2400" dirty="0"/>
              <a:t> : Prof. Ram </a:t>
            </a:r>
            <a:r>
              <a:rPr lang="en-US" sz="2400" dirty="0" err="1"/>
              <a:t>Achar</a:t>
            </a:r>
            <a:r>
              <a:rPr lang="en-US" sz="2400" dirty="0"/>
              <a:t> "Demystifying Signal Integrity in High-Speed Designs“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s-ES" sz="2400" dirty="0"/>
              <a:t>XVI Reunión de trabajo en Procesamiento de la Información y Control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400" dirty="0"/>
              <a:t>2015. RPIC 2015 . </a:t>
            </a:r>
            <a:r>
              <a:rPr lang="en-US" sz="2400" dirty="0"/>
              <a:t>October 5th - 9th,  2015  (Topics of EMC)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>
              <a:buNone/>
            </a:pPr>
            <a:r>
              <a:rPr lang="en-GB" sz="2400" b="1" dirty="0"/>
              <a:t>2016</a:t>
            </a:r>
          </a:p>
          <a:p>
            <a:pPr>
              <a:buNone/>
            </a:pPr>
            <a:r>
              <a:rPr lang="en-GB" sz="2400" dirty="0"/>
              <a:t>ARGENCON 2016 - </a:t>
            </a:r>
            <a:r>
              <a:rPr lang="en-US" sz="2400" dirty="0"/>
              <a:t>June 15 - 17, 2016  (3</a:t>
            </a:r>
            <a:r>
              <a:rPr lang="en-US" sz="2400" baseline="30000" dirty="0"/>
              <a:t>rd</a:t>
            </a:r>
            <a:r>
              <a:rPr lang="en-US" sz="2400" dirty="0"/>
              <a:t> Edition)</a:t>
            </a:r>
          </a:p>
          <a:p>
            <a:pPr lvl="0">
              <a:buNone/>
            </a:pPr>
            <a:r>
              <a:rPr lang="en-US" sz="2400" dirty="0"/>
              <a:t>GEMCCON 2016 – November 7 - 9, 2016 </a:t>
            </a:r>
            <a:r>
              <a:rPr lang="en-US" sz="2500" dirty="0">
                <a:solidFill>
                  <a:prstClr val="black"/>
                </a:solidFill>
              </a:rPr>
              <a:t>(2</a:t>
            </a:r>
            <a:r>
              <a:rPr lang="en-US" sz="2500" baseline="30000" dirty="0">
                <a:solidFill>
                  <a:prstClr val="black"/>
                </a:solidFill>
              </a:rPr>
              <a:t>nd</a:t>
            </a:r>
            <a:r>
              <a:rPr lang="en-US" sz="2500" dirty="0">
                <a:solidFill>
                  <a:prstClr val="black"/>
                </a:solidFill>
              </a:rPr>
              <a:t> Edition)</a:t>
            </a:r>
          </a:p>
          <a:p>
            <a:pPr>
              <a:buNone/>
            </a:pPr>
            <a:endParaRPr lang="en-GB" sz="2400" dirty="0"/>
          </a:p>
          <a:p>
            <a:pPr>
              <a:buNone/>
            </a:pPr>
            <a:endParaRPr lang="en-GB" sz="2400" b="1" dirty="0"/>
          </a:p>
          <a:p>
            <a:pPr>
              <a:buNone/>
            </a:pPr>
            <a:endParaRPr lang="en-GB" sz="2400" b="1" dirty="0"/>
          </a:p>
          <a:p>
            <a:pPr>
              <a:buNone/>
            </a:pPr>
            <a:endParaRPr lang="en-GB" sz="2400" dirty="0"/>
          </a:p>
          <a:p>
            <a:pPr>
              <a:buNone/>
            </a:pP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5D35-C3B4-4702-A6B9-399F8653AD87}" type="slidenum">
              <a:rPr lang="en-GB" sz="1400" b="1"/>
              <a:pPr/>
              <a:t>4</a:t>
            </a:fld>
            <a:endParaRPr lang="en-GB" sz="14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44891" y="183586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en-GB" sz="2000" b="1" dirty="0"/>
              <a:t>Location </a:t>
            </a:r>
            <a:r>
              <a:rPr lang="en-GB" sz="2000" dirty="0"/>
              <a:t>: Buenos Aires, Argentina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GB" sz="2000" b="1" dirty="0"/>
              <a:t>Creation</a:t>
            </a:r>
            <a:r>
              <a:rPr lang="en-GB" sz="2000" dirty="0"/>
              <a:t>: 2009</a:t>
            </a:r>
            <a:endParaRPr lang="en-GB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979432"/>
            <a:ext cx="10972800" cy="114300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Argentina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/>
              <a:t>Chapter</a:t>
            </a: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45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Colombia 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559222"/>
            <a:ext cx="8229600" cy="189918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2000" b="1" dirty="0"/>
              <a:t>Main Events (2007– 2016)</a:t>
            </a:r>
          </a:p>
          <a:p>
            <a:pPr>
              <a:buNone/>
            </a:pPr>
            <a:endParaRPr lang="en-GB" sz="2000" dirty="0"/>
          </a:p>
          <a:p>
            <a:pPr>
              <a:buNone/>
            </a:pPr>
            <a:r>
              <a:rPr lang="en-GB" sz="2000" dirty="0"/>
              <a:t>SICEL (Biannual International Seminar on Power Quality )</a:t>
            </a:r>
          </a:p>
          <a:p>
            <a:pPr>
              <a:buNone/>
            </a:pPr>
            <a:endParaRPr lang="en-GB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May 5</a:t>
            </a:r>
            <a:r>
              <a:rPr lang="en-US" sz="2000" baseline="30000" dirty="0"/>
              <a:t>th</a:t>
            </a:r>
            <a:r>
              <a:rPr lang="en-US" sz="2000" dirty="0"/>
              <a:t> , 2015 : Prof. Ram </a:t>
            </a:r>
            <a:r>
              <a:rPr lang="en-US" sz="2000" dirty="0" err="1"/>
              <a:t>Achar</a:t>
            </a:r>
            <a:r>
              <a:rPr lang="en-US" sz="2000" dirty="0"/>
              <a:t> "Demystifying Signal Integrity in High-Speed Designs“ </a:t>
            </a:r>
            <a:endParaRPr lang="en-GB" sz="2400" b="1" dirty="0"/>
          </a:p>
          <a:p>
            <a:pPr>
              <a:buNone/>
            </a:pPr>
            <a:endParaRPr lang="en-GB" sz="2400" b="1" dirty="0"/>
          </a:p>
          <a:p>
            <a:pPr>
              <a:buNone/>
            </a:pPr>
            <a:endParaRPr lang="en-GB" sz="2400" dirty="0"/>
          </a:p>
          <a:p>
            <a:pPr>
              <a:buNone/>
            </a:pP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5D35-C3B4-4702-A6B9-399F8653AD87}" type="slidenum">
              <a:rPr lang="en-GB" sz="1400" b="1"/>
              <a:pPr/>
              <a:t>5</a:t>
            </a:fld>
            <a:endParaRPr lang="en-GB" sz="14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81200" y="2013207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en-GB" sz="2000" b="1" dirty="0"/>
              <a:t>Location</a:t>
            </a:r>
            <a:r>
              <a:rPr lang="en-GB" sz="2000" dirty="0"/>
              <a:t> : Bogota, Colombia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GB" sz="2000" b="1" dirty="0"/>
              <a:t>Creation</a:t>
            </a:r>
            <a:r>
              <a:rPr lang="en-GB" sz="2000" dirty="0"/>
              <a:t>: 2007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98832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South Brazil 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2510763"/>
            <a:ext cx="8229600" cy="146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b="1" dirty="0"/>
              <a:t>Location </a:t>
            </a:r>
            <a:r>
              <a:rPr lang="en-GB" sz="2000" dirty="0"/>
              <a:t>: São Paulo, Brazil</a:t>
            </a:r>
          </a:p>
          <a:p>
            <a:pPr>
              <a:buNone/>
            </a:pPr>
            <a:r>
              <a:rPr lang="en-GB" sz="2000" b="1" dirty="0"/>
              <a:t>Address</a:t>
            </a:r>
            <a:r>
              <a:rPr lang="en-GB" sz="2000" dirty="0"/>
              <a:t>: </a:t>
            </a:r>
            <a:r>
              <a:rPr lang="en-GB" sz="2000" dirty="0" err="1"/>
              <a:t>Escola</a:t>
            </a:r>
            <a:r>
              <a:rPr lang="en-GB" sz="2000" dirty="0"/>
              <a:t> </a:t>
            </a:r>
            <a:r>
              <a:rPr lang="en-GB" sz="2000" dirty="0" err="1"/>
              <a:t>Politécnica</a:t>
            </a:r>
            <a:r>
              <a:rPr lang="en-GB" sz="2000" dirty="0"/>
              <a:t> - University of São Paulo (EPUSP)</a:t>
            </a:r>
          </a:p>
          <a:p>
            <a:pPr>
              <a:buNone/>
            </a:pPr>
            <a:r>
              <a:rPr lang="en-GB" sz="2000" b="1" dirty="0"/>
              <a:t>Creation</a:t>
            </a:r>
            <a:r>
              <a:rPr lang="en-GB" sz="2000" dirty="0"/>
              <a:t>: 2000  (First  Chapter in Region 9)</a:t>
            </a:r>
          </a:p>
          <a:p>
            <a:pPr>
              <a:buNone/>
            </a:pPr>
            <a:endParaRPr lang="en-GB" sz="2400" dirty="0"/>
          </a:p>
          <a:p>
            <a:pPr>
              <a:buNone/>
            </a:pPr>
            <a:endParaRPr lang="en-GB" sz="2400" dirty="0"/>
          </a:p>
          <a:p>
            <a:pPr>
              <a:buNone/>
            </a:pPr>
            <a:endParaRPr lang="en-GB" sz="2400" dirty="0"/>
          </a:p>
          <a:p>
            <a:pPr>
              <a:buNone/>
            </a:pPr>
            <a:endParaRPr lang="en-GB" sz="2400" dirty="0"/>
          </a:p>
          <a:p>
            <a:pPr>
              <a:buNone/>
            </a:pP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5D35-C3B4-4702-A6B9-399F8653AD87}" type="slidenum">
              <a:rPr lang="en-GB" sz="1400" b="1"/>
              <a:pPr/>
              <a:t>6</a:t>
            </a:fld>
            <a:endParaRPr lang="en-GB" sz="14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63552" y="4022931"/>
            <a:ext cx="8229600" cy="190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en-GB" sz="2000" b="1" dirty="0"/>
              <a:t>Main Goals 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GB" sz="2000" dirty="0"/>
              <a:t>Promote the EMC in Brazil , South America &amp; Region 9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GB" sz="2000" dirty="0"/>
              <a:t>Cooperation and Interchange between Region 9 &amp; Others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9571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065" y="1001975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GB" sz="3600" dirty="0"/>
            </a:br>
            <a:r>
              <a:rPr lang="en-GB" sz="4000" dirty="0"/>
              <a:t>South Brazil Chapter</a:t>
            </a:r>
            <a:br>
              <a:rPr lang="en-GB" dirty="0"/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5D35-C3B4-4702-A6B9-399F8653AD87}" type="slidenum">
              <a:rPr lang="en-GB" sz="1400" b="1"/>
              <a:pPr/>
              <a:t>7</a:t>
            </a:fld>
            <a:endParaRPr lang="en-GB" sz="1400" b="1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281396" y="2217347"/>
            <a:ext cx="41068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pt-BR" b="1" dirty="0"/>
              <a:t>São Paulo</a:t>
            </a:r>
          </a:p>
          <a:p>
            <a:r>
              <a:rPr lang="en-US" dirty="0"/>
              <a:t>Area : 1 523 km</a:t>
            </a:r>
            <a:r>
              <a:rPr lang="en-US" baseline="30000" dirty="0"/>
              <a:t>2</a:t>
            </a:r>
            <a:r>
              <a:rPr lang="en-US" dirty="0"/>
              <a:t> (2015)</a:t>
            </a:r>
          </a:p>
          <a:p>
            <a:r>
              <a:rPr lang="en-US" dirty="0"/>
              <a:t>Population ~ 11.9 million</a:t>
            </a:r>
          </a:p>
          <a:p>
            <a:r>
              <a:rPr lang="en-US" dirty="0"/>
              <a:t>Metropolitan Area ~20.3 million</a:t>
            </a:r>
          </a:p>
          <a:p>
            <a:r>
              <a:rPr lang="en-US" dirty="0"/>
              <a:t>Industries …</a:t>
            </a:r>
          </a:p>
        </p:txBody>
      </p:sp>
      <p:pic>
        <p:nvPicPr>
          <p:cNvPr id="10" name="Imagem 9" descr="posterus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592" y="2354462"/>
            <a:ext cx="4824536" cy="3400700"/>
          </a:xfrm>
          <a:prstGeom prst="rect">
            <a:avLst/>
          </a:prstGeom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281396" y="3884908"/>
            <a:ext cx="43741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b="1" dirty="0"/>
              <a:t>University  of  São Paulo</a:t>
            </a:r>
          </a:p>
          <a:p>
            <a:r>
              <a:rPr lang="en-US" dirty="0"/>
              <a:t>Teaching and research Units: 42/87 </a:t>
            </a:r>
          </a:p>
          <a:p>
            <a:r>
              <a:rPr lang="en-US" dirty="0"/>
              <a:t>Technicians &amp; Administrative: 17.199</a:t>
            </a:r>
          </a:p>
          <a:p>
            <a:r>
              <a:rPr lang="en-US" dirty="0"/>
              <a:t>Professors: 6.090</a:t>
            </a:r>
          </a:p>
          <a:p>
            <a:r>
              <a:rPr lang="en-US" dirty="0"/>
              <a:t>Students: 94.875</a:t>
            </a:r>
          </a:p>
          <a:p>
            <a:r>
              <a:rPr lang="en-US" dirty="0"/>
              <a:t>Undergraduate: 59.081; Graduate: 30.039 </a:t>
            </a:r>
            <a:r>
              <a:rPr lang="pt-BR" dirty="0"/>
              <a:t>...</a:t>
            </a:r>
            <a:r>
              <a:rPr lang="en-US" dirty="0"/>
              <a:t>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81396" y="5755162"/>
            <a:ext cx="47380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b="1" dirty="0"/>
              <a:t>South Brazil Chapter</a:t>
            </a:r>
            <a:r>
              <a:rPr lang="en-US" dirty="0"/>
              <a:t>:  22 Members (Aug 2014)</a:t>
            </a:r>
          </a:p>
        </p:txBody>
      </p:sp>
    </p:spTree>
    <p:extLst>
      <p:ext uri="{BB962C8B-B14F-4D97-AF65-F5344CB8AC3E}">
        <p14:creationId xmlns:p14="http://schemas.microsoft.com/office/powerpoint/2010/main" val="44555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3569"/>
            <a:ext cx="10972800" cy="864817"/>
          </a:xfrm>
        </p:spPr>
        <p:txBody>
          <a:bodyPr>
            <a:normAutofit/>
          </a:bodyPr>
          <a:lstStyle/>
          <a:p>
            <a:r>
              <a:rPr lang="en-GB" dirty="0"/>
              <a:t>South Brazil 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577" y="2002409"/>
            <a:ext cx="8604448" cy="45365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sz="2400" b="1" dirty="0"/>
              <a:t>Main Events (2000 – 2014)</a:t>
            </a:r>
          </a:p>
          <a:p>
            <a:pPr>
              <a:buNone/>
            </a:pPr>
            <a:endParaRPr lang="en-GB" sz="2400" dirty="0"/>
          </a:p>
          <a:p>
            <a:pPr>
              <a:buNone/>
            </a:pPr>
            <a:r>
              <a:rPr lang="en-GB" sz="2400" dirty="0"/>
              <a:t>Workshop on Biologic Effects (2001)</a:t>
            </a:r>
          </a:p>
          <a:p>
            <a:pPr>
              <a:buNone/>
            </a:pPr>
            <a:r>
              <a:rPr lang="en-GB" sz="2400" dirty="0"/>
              <a:t>EMC Brazil (2002, 2004, 2011, 2012)</a:t>
            </a:r>
          </a:p>
          <a:p>
            <a:pPr>
              <a:buNone/>
            </a:pPr>
            <a:r>
              <a:rPr lang="en-GB" sz="2400" i="1" dirty="0"/>
              <a:t>EMC </a:t>
            </a:r>
            <a:r>
              <a:rPr lang="en-GB" sz="2400" i="1" dirty="0" err="1"/>
              <a:t>BoD</a:t>
            </a:r>
            <a:r>
              <a:rPr lang="en-GB" sz="2400" i="1" dirty="0"/>
              <a:t> Meeting (November 2002)</a:t>
            </a:r>
          </a:p>
          <a:p>
            <a:pPr>
              <a:buNone/>
            </a:pPr>
            <a:r>
              <a:rPr lang="en-GB" sz="2400" dirty="0"/>
              <a:t>Invited lectures (DL, etc.)</a:t>
            </a:r>
          </a:p>
          <a:p>
            <a:pPr>
              <a:buNone/>
            </a:pPr>
            <a:endParaRPr lang="en-GB" sz="2400" dirty="0"/>
          </a:p>
          <a:p>
            <a:pPr>
              <a:buNone/>
            </a:pPr>
            <a:r>
              <a:rPr lang="en-GB" sz="2400" b="1" dirty="0"/>
              <a:t>2015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May 5</a:t>
            </a:r>
            <a:r>
              <a:rPr lang="en-US" sz="2400" baseline="30000" dirty="0"/>
              <a:t>th</a:t>
            </a:r>
            <a:r>
              <a:rPr lang="en-US" sz="2400" dirty="0"/>
              <a:t> : Prof. Ram </a:t>
            </a:r>
            <a:r>
              <a:rPr lang="en-US" sz="2400" dirty="0" err="1"/>
              <a:t>Achar</a:t>
            </a:r>
            <a:r>
              <a:rPr lang="en-US" sz="2400" dirty="0"/>
              <a:t> "Demystifying Signal Integrity in High-Speed Designs“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Lectures on Fundamentals of EMC and STDs </a:t>
            </a:r>
          </a:p>
          <a:p>
            <a:pPr>
              <a:buNone/>
            </a:pPr>
            <a:endParaRPr lang="en-GB" sz="2400" dirty="0"/>
          </a:p>
          <a:p>
            <a:pPr>
              <a:buNone/>
            </a:pPr>
            <a:r>
              <a:rPr lang="en-GB" sz="2400" b="1" dirty="0"/>
              <a:t>2016</a:t>
            </a:r>
          </a:p>
          <a:p>
            <a:pPr>
              <a:buNone/>
            </a:pPr>
            <a:r>
              <a:rPr lang="en-GB" sz="2400" dirty="0"/>
              <a:t>Lectures on EMC (Fundamentals) &amp; EMC Risk Management</a:t>
            </a:r>
          </a:p>
          <a:p>
            <a:pPr lvl="0">
              <a:buNone/>
            </a:pPr>
            <a:endParaRPr lang="en-GB" sz="2400" b="1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en-GB" sz="2400" b="1" dirty="0">
                <a:solidFill>
                  <a:prstClr val="black"/>
                </a:solidFill>
              </a:rPr>
              <a:t>2017</a:t>
            </a:r>
          </a:p>
          <a:p>
            <a:pPr lvl="0">
              <a:buNone/>
            </a:pPr>
            <a:r>
              <a:rPr lang="en-GB" sz="2400" dirty="0">
                <a:solidFill>
                  <a:prstClr val="black"/>
                </a:solidFill>
              </a:rPr>
              <a:t>Lectures on EMC (Fundamentals)</a:t>
            </a:r>
          </a:p>
          <a:p>
            <a:pPr lvl="0">
              <a:buNone/>
            </a:pPr>
            <a:r>
              <a:rPr lang="en-GB" sz="2400" b="1" dirty="0">
                <a:solidFill>
                  <a:srgbClr val="00B050"/>
                </a:solidFill>
                <a:highlight>
                  <a:srgbClr val="FFFF00"/>
                </a:highlight>
              </a:rPr>
              <a:t>GEMCCON 2017 November 08-10, 2017 (São Paulo): </a:t>
            </a:r>
            <a:r>
              <a:rPr lang="en-GB" sz="2400" dirty="0">
                <a:solidFill>
                  <a:srgbClr val="00B050"/>
                </a:solidFill>
                <a:hlinkClick r:id="rId2"/>
              </a:rPr>
              <a:t>http://gemccon2017.emcss.org/</a:t>
            </a:r>
            <a:endParaRPr lang="en-GB" sz="2400" dirty="0">
              <a:solidFill>
                <a:srgbClr val="00B050"/>
              </a:solidFill>
              <a:highlight>
                <a:srgbClr val="FFFF00"/>
              </a:highlight>
            </a:endParaRPr>
          </a:p>
          <a:p>
            <a:pPr>
              <a:buNone/>
            </a:pPr>
            <a:endParaRPr lang="en-GB" sz="2400" dirty="0"/>
          </a:p>
          <a:p>
            <a:pPr>
              <a:buNone/>
            </a:pPr>
            <a:endParaRPr lang="en-GB" sz="2400" dirty="0"/>
          </a:p>
          <a:p>
            <a:pPr>
              <a:buNone/>
            </a:pP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5D35-C3B4-4702-A6B9-399F8653AD87}" type="slidenum">
              <a:rPr lang="en-GB" sz="1400" b="1"/>
              <a:pPr/>
              <a:t>8</a:t>
            </a:fld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06042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South Brazil Chapter</a:t>
            </a:r>
            <a:br>
              <a:rPr lang="en-GB" dirty="0"/>
            </a:br>
            <a:r>
              <a:rPr lang="en-GB" sz="2700" dirty="0"/>
              <a:t>Illustrations &amp; Photos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5D35-C3B4-4702-A6B9-399F8653AD87}" type="slidenum">
              <a:rPr lang="en-GB" sz="1400" b="1"/>
              <a:pPr/>
              <a:t>9</a:t>
            </a:fld>
            <a:endParaRPr lang="en-GB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018" y="2233242"/>
            <a:ext cx="32004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9626" y="2327773"/>
            <a:ext cx="5415947" cy="380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4398" y="2221812"/>
            <a:ext cx="2983230" cy="419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33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468</Words>
  <Application>Microsoft Office PowerPoint</Application>
  <PresentationFormat>Widescreen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Custom Design</vt:lpstr>
      <vt:lpstr>Apresentação do PowerPoint</vt:lpstr>
      <vt:lpstr>EMC 2017 Chapter Chair Dinner and Training Event</vt:lpstr>
      <vt:lpstr>Apresentação do PowerPoint</vt:lpstr>
      <vt:lpstr> Argentina Chapter </vt:lpstr>
      <vt:lpstr>Colombia Chapter</vt:lpstr>
      <vt:lpstr>South Brazil Chapter</vt:lpstr>
      <vt:lpstr> South Brazil Chapter </vt:lpstr>
      <vt:lpstr>South Brazil Chapter</vt:lpstr>
      <vt:lpstr>South Brazil Chapter Illustrations &amp; Photos</vt:lpstr>
      <vt:lpstr>South Brazil Chapter Illustrations &amp; Photos</vt:lpstr>
      <vt:lpstr>EMC 2017 Chapter Chair Dinner and Training Event</vt:lpstr>
    </vt:vector>
  </TitlesOfParts>
  <Company>ATG Productions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Carlos Antonio Franca Sartori</cp:lastModifiedBy>
  <cp:revision>30</cp:revision>
  <dcterms:created xsi:type="dcterms:W3CDTF">2015-07-29T21:35:17Z</dcterms:created>
  <dcterms:modified xsi:type="dcterms:W3CDTF">2017-08-07T17:17:06Z</dcterms:modified>
</cp:coreProperties>
</file>